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57" r:id="rId6"/>
    <p:sldId id="258" r:id="rId7"/>
    <p:sldId id="279" r:id="rId8"/>
    <p:sldId id="280" r:id="rId9"/>
    <p:sldId id="304" r:id="rId10"/>
    <p:sldId id="295" r:id="rId11"/>
    <p:sldId id="296" r:id="rId12"/>
    <p:sldId id="298" r:id="rId13"/>
    <p:sldId id="299" r:id="rId14"/>
    <p:sldId id="305" r:id="rId15"/>
    <p:sldId id="297" r:id="rId16"/>
    <p:sldId id="300" r:id="rId17"/>
    <p:sldId id="301" r:id="rId18"/>
    <p:sldId id="302" r:id="rId19"/>
    <p:sldId id="303" r:id="rId20"/>
    <p:sldId id="277" r:id="rId21"/>
    <p:sldId id="263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291" autoAdjust="0"/>
  </p:normalViewPr>
  <p:slideViewPr>
    <p:cSldViewPr snapToGrid="0" showGuides="1">
      <p:cViewPr varScale="1">
        <p:scale>
          <a:sx n="87" d="100"/>
          <a:sy n="87" d="100"/>
        </p:scale>
        <p:origin x="528" y="58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07"/>
    </p:cViewPr>
  </p:sorter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7/31/2023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7/31/2023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smtClean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smtClean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102" y="1154172"/>
            <a:ext cx="10117959" cy="2281355"/>
          </a:xfrm>
        </p:spPr>
        <p:txBody>
          <a:bodyPr/>
          <a:lstStyle/>
          <a:p>
            <a:pPr algn="l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HS 229: Environmental </a:t>
            </a:r>
            <a:r>
              <a:rPr lang="en-US" dirty="0" smtClean="0">
                <a:latin typeface="Corbel" panose="020B0503020204020204" pitchFamily="34" charset="0"/>
              </a:rPr>
              <a:t>Economics</a:t>
            </a:r>
            <a:r>
              <a:rPr lang="en-US" dirty="0" smtClean="0"/>
              <a:t/>
            </a:r>
            <a:br>
              <a:rPr lang="en-US" dirty="0" smtClean="0"/>
            </a:b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5101" y="4902925"/>
            <a:ext cx="10632465" cy="1480457"/>
          </a:xfrm>
        </p:spPr>
        <p:txBody>
          <a:bodyPr/>
          <a:lstStyle/>
          <a:p>
            <a:pPr marL="342900" indent="-342900" algn="l"/>
            <a:r>
              <a:rPr lang="en-AU" sz="3600" b="1" dirty="0" err="1" smtClean="0">
                <a:solidFill>
                  <a:srgbClr val="FFFF00"/>
                </a:solidFill>
                <a:latin typeface="Corbel" panose="020B0503020204020204" pitchFamily="34" charset="0"/>
                <a:cs typeface="Times New Roman" pitchFamily="18" charset="0"/>
              </a:rPr>
              <a:t>Mrinal</a:t>
            </a:r>
            <a:r>
              <a:rPr lang="en-AU" sz="3600" b="1" dirty="0" smtClean="0">
                <a:solidFill>
                  <a:srgbClr val="FFFF00"/>
                </a:solidFill>
                <a:latin typeface="Corbel" panose="020B0503020204020204" pitchFamily="34" charset="0"/>
                <a:cs typeface="Times New Roman" pitchFamily="18" charset="0"/>
              </a:rPr>
              <a:t> </a:t>
            </a:r>
            <a:r>
              <a:rPr lang="en-AU" sz="3600" b="1" dirty="0" err="1">
                <a:solidFill>
                  <a:srgbClr val="FFFF00"/>
                </a:solidFill>
                <a:latin typeface="Corbel" panose="020B0503020204020204" pitchFamily="34" charset="0"/>
                <a:cs typeface="Times New Roman" pitchFamily="18" charset="0"/>
              </a:rPr>
              <a:t>Kanti</a:t>
            </a:r>
            <a:r>
              <a:rPr lang="en-AU" sz="3600" b="1" dirty="0">
                <a:solidFill>
                  <a:srgbClr val="FFFF00"/>
                </a:solidFill>
                <a:latin typeface="Corbel" panose="020B0503020204020204" pitchFamily="34" charset="0"/>
                <a:cs typeface="Times New Roman" pitchFamily="18" charset="0"/>
              </a:rPr>
              <a:t> Dutta </a:t>
            </a:r>
            <a:r>
              <a:rPr lang="en-AU" sz="3600" b="1" dirty="0">
                <a:solidFill>
                  <a:schemeClr val="bg1"/>
                </a:solidFill>
                <a:latin typeface="Corbel" panose="020B0503020204020204" pitchFamily="34" charset="0"/>
                <a:cs typeface="Times New Roman" pitchFamily="18" charset="0"/>
              </a:rPr>
              <a:t>(mkdutta@iitg.ac.in)</a:t>
            </a:r>
            <a:r>
              <a:rPr lang="en-AU" sz="3600" b="1" baseline="30000" dirty="0">
                <a:solidFill>
                  <a:schemeClr val="bg1"/>
                </a:solidFill>
                <a:latin typeface="Corbel" panose="020B0503020204020204" pitchFamily="34" charset="0"/>
                <a:cs typeface="Times New Roman" pitchFamily="18" charset="0"/>
              </a:rPr>
              <a:t> </a:t>
            </a:r>
          </a:p>
          <a:p>
            <a:pPr marL="342900" indent="-342900" algn="l"/>
            <a:r>
              <a:rPr lang="en-US" sz="3600" dirty="0">
                <a:solidFill>
                  <a:schemeClr val="bg1"/>
                </a:solidFill>
                <a:latin typeface="Corbel" panose="020B0503020204020204" pitchFamily="34" charset="0"/>
                <a:ea typeface="Verdana" pitchFamily="34" charset="0"/>
                <a:cs typeface="Times New Roman" pitchFamily="18" charset="0"/>
              </a:rPr>
              <a:t>Dept. of Humanities and Social Sciences, IIT </a:t>
            </a:r>
            <a:r>
              <a:rPr lang="en-US" sz="3600" dirty="0" err="1">
                <a:solidFill>
                  <a:schemeClr val="bg1"/>
                </a:solidFill>
                <a:latin typeface="Corbel" panose="020B0503020204020204" pitchFamily="34" charset="0"/>
                <a:ea typeface="Verdana" pitchFamily="34" charset="0"/>
                <a:cs typeface="Times New Roman" pitchFamily="18" charset="0"/>
              </a:rPr>
              <a:t>Guwhati</a:t>
            </a:r>
            <a:r>
              <a:rPr lang="en-US" sz="3600" dirty="0">
                <a:solidFill>
                  <a:schemeClr val="bg1"/>
                </a:solidFill>
                <a:latin typeface="Corbel" panose="020B0503020204020204" pitchFamily="34" charset="0"/>
                <a:ea typeface="Verdana" pitchFamily="34" charset="0"/>
                <a:cs typeface="Times New Roman" pitchFamily="18" charset="0"/>
              </a:rPr>
              <a:t>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5" name="TextBox 4"/>
          <p:cNvSpPr txBox="1"/>
          <p:nvPr/>
        </p:nvSpPr>
        <p:spPr>
          <a:xfrm>
            <a:off x="805943" y="252548"/>
            <a:ext cx="111295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 smtClean="0">
                <a:solidFill>
                  <a:schemeClr val="bg1"/>
                </a:solidFill>
                <a:latin typeface="+mj-lt"/>
              </a:rPr>
              <a:t>Role of Environment as Amenity Provider</a:t>
            </a:r>
            <a:endParaRPr lang="en-IN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5141" y="1284288"/>
            <a:ext cx="1003227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FFC000"/>
                </a:solidFill>
              </a:rPr>
              <a:t>Amenities - the economic value </a:t>
            </a:r>
          </a:p>
          <a:p>
            <a:pPr algn="just">
              <a:buNone/>
            </a:pPr>
            <a:endParaRPr lang="en-US" sz="3200" dirty="0">
              <a:solidFill>
                <a:srgbClr val="FFC000"/>
              </a:solidFill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FFC000"/>
                </a:solidFill>
              </a:rPr>
              <a:t>Economic value dependent on social </a:t>
            </a:r>
            <a:r>
              <a:rPr lang="en-US" sz="3200" dirty="0" smtClean="0">
                <a:solidFill>
                  <a:srgbClr val="FFC000"/>
                </a:solidFill>
              </a:rPr>
              <a:t>well-being</a:t>
            </a:r>
          </a:p>
          <a:p>
            <a:pPr algn="just"/>
            <a:endParaRPr lang="en-US" sz="3200" dirty="0" smtClean="0">
              <a:solidFill>
                <a:srgbClr val="FFC000"/>
              </a:solidFill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200" dirty="0" smtClean="0">
                <a:solidFill>
                  <a:srgbClr val="FFC000"/>
                </a:solidFill>
              </a:rPr>
              <a:t>Social </a:t>
            </a:r>
            <a:r>
              <a:rPr lang="en-US" sz="3200" dirty="0">
                <a:solidFill>
                  <a:srgbClr val="FFC000"/>
                </a:solidFill>
              </a:rPr>
              <a:t>welfare is the sum total of individual </a:t>
            </a:r>
            <a:r>
              <a:rPr lang="en-US" sz="3200" dirty="0" smtClean="0">
                <a:solidFill>
                  <a:srgbClr val="FFC000"/>
                </a:solidFill>
              </a:rPr>
              <a:t>utilities</a:t>
            </a:r>
            <a:r>
              <a:rPr lang="en-US" sz="3200" dirty="0">
                <a:solidFill>
                  <a:srgbClr val="FFC000"/>
                </a:solidFill>
              </a:rPr>
              <a:t>	</a:t>
            </a:r>
          </a:p>
          <a:p>
            <a:pPr marL="109537" indent="0" algn="just">
              <a:buNone/>
            </a:pPr>
            <a:r>
              <a:rPr lang="en-US" sz="3200" dirty="0">
                <a:solidFill>
                  <a:srgbClr val="FFC000"/>
                </a:solidFill>
              </a:rPr>
              <a:t>	</a:t>
            </a:r>
            <a:r>
              <a:rPr lang="en-US" sz="3200" dirty="0" err="1">
                <a:solidFill>
                  <a:srgbClr val="FFC000"/>
                </a:solidFill>
              </a:rPr>
              <a:t>U</a:t>
            </a:r>
            <a:r>
              <a:rPr lang="en-US" sz="3200" baseline="-25000" dirty="0" err="1">
                <a:solidFill>
                  <a:srgbClr val="FFC000"/>
                </a:solidFill>
              </a:rPr>
              <a:t>j</a:t>
            </a:r>
            <a:r>
              <a:rPr lang="en-US" sz="3200" dirty="0">
                <a:solidFill>
                  <a:srgbClr val="FFC000"/>
                </a:solidFill>
              </a:rPr>
              <a:t>= U(X</a:t>
            </a:r>
            <a:r>
              <a:rPr lang="en-US" sz="3200" baseline="-25000" dirty="0">
                <a:solidFill>
                  <a:srgbClr val="FFC000"/>
                </a:solidFill>
              </a:rPr>
              <a:t>1</a:t>
            </a:r>
            <a:r>
              <a:rPr lang="en-US" sz="3200" dirty="0">
                <a:solidFill>
                  <a:srgbClr val="FFC000"/>
                </a:solidFill>
              </a:rPr>
              <a:t>,X</a:t>
            </a:r>
            <a:r>
              <a:rPr lang="en-US" sz="3200" baseline="-25000" dirty="0">
                <a:solidFill>
                  <a:srgbClr val="FFC000"/>
                </a:solidFill>
              </a:rPr>
              <a:t>2</a:t>
            </a:r>
            <a:r>
              <a:rPr lang="en-US" sz="3200" dirty="0">
                <a:solidFill>
                  <a:srgbClr val="FFC000"/>
                </a:solidFill>
              </a:rPr>
              <a:t>,…,</a:t>
            </a:r>
            <a:r>
              <a:rPr lang="en-US" sz="3200" dirty="0" err="1">
                <a:solidFill>
                  <a:srgbClr val="FFC000"/>
                </a:solidFill>
              </a:rPr>
              <a:t>X</a:t>
            </a:r>
            <a:r>
              <a:rPr lang="en-US" sz="3200" baseline="-25000" dirty="0" err="1">
                <a:solidFill>
                  <a:srgbClr val="FFC000"/>
                </a:solidFill>
              </a:rPr>
              <a:t>n</a:t>
            </a:r>
            <a:r>
              <a:rPr lang="en-US" sz="3200" dirty="0">
                <a:solidFill>
                  <a:srgbClr val="FFC000"/>
                </a:solidFill>
              </a:rPr>
              <a:t>; Q</a:t>
            </a:r>
            <a:r>
              <a:rPr lang="en-US" sz="3200" baseline="-25000" dirty="0">
                <a:solidFill>
                  <a:srgbClr val="FFC000"/>
                </a:solidFill>
              </a:rPr>
              <a:t>1</a:t>
            </a:r>
            <a:r>
              <a:rPr lang="en-US" sz="3200" dirty="0">
                <a:solidFill>
                  <a:srgbClr val="FFC000"/>
                </a:solidFill>
              </a:rPr>
              <a:t>,Q</a:t>
            </a:r>
            <a:r>
              <a:rPr lang="en-US" sz="3200" baseline="-25000" dirty="0">
                <a:solidFill>
                  <a:srgbClr val="FFC000"/>
                </a:solidFill>
              </a:rPr>
              <a:t>2</a:t>
            </a:r>
            <a:r>
              <a:rPr lang="en-US" sz="3200" dirty="0">
                <a:solidFill>
                  <a:srgbClr val="FFC000"/>
                </a:solidFill>
              </a:rPr>
              <a:t>,….,</a:t>
            </a:r>
            <a:r>
              <a:rPr lang="en-US" sz="3200" dirty="0" err="1">
                <a:solidFill>
                  <a:srgbClr val="FFC000"/>
                </a:solidFill>
              </a:rPr>
              <a:t>Q</a:t>
            </a:r>
            <a:r>
              <a:rPr lang="en-US" sz="3200" baseline="-25000" dirty="0" err="1">
                <a:solidFill>
                  <a:srgbClr val="FFC000"/>
                </a:solidFill>
              </a:rPr>
              <a:t>m</a:t>
            </a:r>
            <a:r>
              <a:rPr lang="en-US" sz="3200" dirty="0" smtClean="0">
                <a:solidFill>
                  <a:srgbClr val="FFC000"/>
                </a:solidFill>
              </a:rPr>
              <a:t>)</a:t>
            </a:r>
          </a:p>
          <a:p>
            <a:pPr marL="109537" indent="0" algn="just">
              <a:buNone/>
            </a:pPr>
            <a:r>
              <a:rPr lang="en-US" sz="3200" dirty="0">
                <a:solidFill>
                  <a:srgbClr val="FFC000"/>
                </a:solidFill>
              </a:rPr>
              <a:t>	</a:t>
            </a:r>
            <a:r>
              <a:rPr lang="en-US" sz="3200" dirty="0" err="1" smtClean="0">
                <a:solidFill>
                  <a:srgbClr val="FFC000"/>
                </a:solidFill>
              </a:rPr>
              <a:t>U</a:t>
            </a:r>
            <a:r>
              <a:rPr lang="en-US" sz="2000" dirty="0" err="1" smtClean="0">
                <a:solidFill>
                  <a:srgbClr val="FFC000"/>
                </a:solidFill>
              </a:rPr>
              <a:t>j</a:t>
            </a:r>
            <a:r>
              <a:rPr lang="en-US" sz="3200" dirty="0" smtClean="0">
                <a:solidFill>
                  <a:srgbClr val="FFC000"/>
                </a:solidFill>
              </a:rPr>
              <a:t>=Utility; X=Goods and services; Q= </a:t>
            </a:r>
            <a:r>
              <a:rPr lang="en-US" sz="3200" dirty="0" err="1" smtClean="0">
                <a:solidFill>
                  <a:srgbClr val="FFC000"/>
                </a:solidFill>
              </a:rPr>
              <a:t>Env</a:t>
            </a:r>
            <a:r>
              <a:rPr lang="en-US" sz="3200" dirty="0" smtClean="0">
                <a:solidFill>
                  <a:srgbClr val="FFC000"/>
                </a:solidFill>
              </a:rPr>
              <a:t>. Assets</a:t>
            </a:r>
            <a:endParaRPr lang="en-US" sz="3200" dirty="0">
              <a:solidFill>
                <a:srgbClr val="FFC000"/>
              </a:solidFill>
            </a:endParaRPr>
          </a:p>
          <a:p>
            <a:pPr algn="just"/>
            <a:endParaRPr lang="en-US" sz="3200" dirty="0">
              <a:solidFill>
                <a:srgbClr val="FFC000"/>
              </a:solidFill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FFC000"/>
                </a:solidFill>
              </a:rPr>
              <a:t>Trade off between different uses of the environment</a:t>
            </a:r>
          </a:p>
          <a:p>
            <a:endParaRPr lang="en-IN" sz="3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17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5" name="TextBox 4"/>
          <p:cNvSpPr txBox="1"/>
          <p:nvPr/>
        </p:nvSpPr>
        <p:spPr>
          <a:xfrm>
            <a:off x="805943" y="97245"/>
            <a:ext cx="111295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 smtClean="0">
                <a:solidFill>
                  <a:schemeClr val="bg1"/>
                </a:solidFill>
                <a:latin typeface="+mj-lt"/>
              </a:rPr>
              <a:t>Role of Environment as Amenity Provider</a:t>
            </a:r>
            <a:endParaRPr lang="en-IN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5943" y="1021990"/>
            <a:ext cx="1106367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200" dirty="0" smtClean="0">
                <a:solidFill>
                  <a:srgbClr val="FFC000"/>
                </a:solidFill>
              </a:rPr>
              <a:t>If  </a:t>
            </a:r>
            <a:r>
              <a:rPr lang="en-US" sz="3200" dirty="0" err="1" smtClean="0">
                <a:solidFill>
                  <a:srgbClr val="FFC000"/>
                </a:solidFill>
              </a:rPr>
              <a:t>U</a:t>
            </a:r>
            <a:r>
              <a:rPr lang="en-US" sz="3200" baseline="-25000" dirty="0" err="1" smtClean="0">
                <a:solidFill>
                  <a:srgbClr val="FFC000"/>
                </a:solidFill>
              </a:rPr>
              <a:t>j</a:t>
            </a:r>
            <a:r>
              <a:rPr lang="en-US" sz="3200" dirty="0">
                <a:solidFill>
                  <a:srgbClr val="FFC000"/>
                </a:solidFill>
              </a:rPr>
              <a:t>= U(X</a:t>
            </a:r>
            <a:r>
              <a:rPr lang="en-US" sz="3200" baseline="-25000" dirty="0">
                <a:solidFill>
                  <a:srgbClr val="FFC000"/>
                </a:solidFill>
              </a:rPr>
              <a:t>1</a:t>
            </a:r>
            <a:r>
              <a:rPr lang="en-US" sz="3200" dirty="0">
                <a:solidFill>
                  <a:srgbClr val="FFC000"/>
                </a:solidFill>
              </a:rPr>
              <a:t>,X</a:t>
            </a:r>
            <a:r>
              <a:rPr lang="en-US" sz="3200" baseline="-25000" dirty="0">
                <a:solidFill>
                  <a:srgbClr val="FFC000"/>
                </a:solidFill>
              </a:rPr>
              <a:t>2</a:t>
            </a:r>
            <a:r>
              <a:rPr lang="en-US" sz="3200" dirty="0">
                <a:solidFill>
                  <a:srgbClr val="FFC000"/>
                </a:solidFill>
              </a:rPr>
              <a:t>,…,</a:t>
            </a:r>
            <a:r>
              <a:rPr lang="en-US" sz="3200" dirty="0" err="1">
                <a:solidFill>
                  <a:srgbClr val="FFC000"/>
                </a:solidFill>
              </a:rPr>
              <a:t>X</a:t>
            </a:r>
            <a:r>
              <a:rPr lang="en-US" sz="3200" baseline="-25000" dirty="0" err="1">
                <a:solidFill>
                  <a:srgbClr val="FFC000"/>
                </a:solidFill>
              </a:rPr>
              <a:t>n</a:t>
            </a:r>
            <a:r>
              <a:rPr lang="en-US" sz="3200" dirty="0">
                <a:solidFill>
                  <a:srgbClr val="FFC000"/>
                </a:solidFill>
              </a:rPr>
              <a:t>; Q</a:t>
            </a:r>
            <a:r>
              <a:rPr lang="en-US" sz="3200" baseline="-25000" dirty="0">
                <a:solidFill>
                  <a:srgbClr val="FFC000"/>
                </a:solidFill>
              </a:rPr>
              <a:t>1</a:t>
            </a:r>
            <a:r>
              <a:rPr lang="en-US" sz="3200" dirty="0">
                <a:solidFill>
                  <a:srgbClr val="FFC000"/>
                </a:solidFill>
              </a:rPr>
              <a:t>,Q</a:t>
            </a:r>
            <a:r>
              <a:rPr lang="en-US" sz="3200" baseline="-25000" dirty="0">
                <a:solidFill>
                  <a:srgbClr val="FFC000"/>
                </a:solidFill>
              </a:rPr>
              <a:t>2</a:t>
            </a:r>
            <a:r>
              <a:rPr lang="en-US" sz="3200" dirty="0">
                <a:solidFill>
                  <a:srgbClr val="FFC000"/>
                </a:solidFill>
              </a:rPr>
              <a:t>,….,</a:t>
            </a:r>
            <a:r>
              <a:rPr lang="en-US" sz="3200" dirty="0" err="1">
                <a:solidFill>
                  <a:srgbClr val="FFC000"/>
                </a:solidFill>
              </a:rPr>
              <a:t>Q</a:t>
            </a:r>
            <a:r>
              <a:rPr lang="en-US" sz="3200" baseline="-25000" dirty="0" err="1">
                <a:solidFill>
                  <a:srgbClr val="FFC000"/>
                </a:solidFill>
              </a:rPr>
              <a:t>m</a:t>
            </a:r>
            <a:r>
              <a:rPr lang="en-US" sz="3200" dirty="0" smtClean="0">
                <a:solidFill>
                  <a:srgbClr val="FFC000"/>
                </a:solidFill>
              </a:rPr>
              <a:t>)</a:t>
            </a:r>
          </a:p>
          <a:p>
            <a:pPr marL="109537" indent="0" algn="just">
              <a:buNone/>
            </a:pPr>
            <a:r>
              <a:rPr lang="en-US" sz="3200" dirty="0">
                <a:solidFill>
                  <a:srgbClr val="FFC000"/>
                </a:solidFill>
              </a:rPr>
              <a:t>	</a:t>
            </a:r>
            <a:r>
              <a:rPr lang="en-US" sz="3200" dirty="0" err="1" smtClean="0">
                <a:solidFill>
                  <a:srgbClr val="FFC000"/>
                </a:solidFill>
              </a:rPr>
              <a:t>U</a:t>
            </a:r>
            <a:r>
              <a:rPr lang="en-US" sz="2000" dirty="0" err="1" smtClean="0">
                <a:solidFill>
                  <a:srgbClr val="FFC000"/>
                </a:solidFill>
              </a:rPr>
              <a:t>j</a:t>
            </a:r>
            <a:r>
              <a:rPr lang="en-US" sz="3200" dirty="0" smtClean="0">
                <a:solidFill>
                  <a:srgbClr val="FFC000"/>
                </a:solidFill>
              </a:rPr>
              <a:t>=Utility; X=Goods and services; Q= </a:t>
            </a:r>
            <a:r>
              <a:rPr lang="en-US" sz="3200" dirty="0" err="1" smtClean="0">
                <a:solidFill>
                  <a:srgbClr val="FFC000"/>
                </a:solidFill>
              </a:rPr>
              <a:t>Env</a:t>
            </a:r>
            <a:r>
              <a:rPr lang="en-US" sz="3200" dirty="0" smtClean="0">
                <a:solidFill>
                  <a:srgbClr val="FFC000"/>
                </a:solidFill>
              </a:rPr>
              <a:t>. Assets</a:t>
            </a:r>
            <a:endParaRPr lang="en-US" sz="3200" dirty="0">
              <a:solidFill>
                <a:srgbClr val="FFC000"/>
              </a:solidFill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200" dirty="0" smtClean="0">
                <a:solidFill>
                  <a:srgbClr val="FFC000"/>
                </a:solidFill>
              </a:rPr>
              <a:t>Let Q1 be local air quality, Q2: Water Quality,…..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200" dirty="0" smtClean="0">
                <a:solidFill>
                  <a:srgbClr val="FFC000"/>
                </a:solidFill>
              </a:rPr>
              <a:t>X1: consumption of services provided by owning a car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200" dirty="0" smtClean="0">
                <a:solidFill>
                  <a:srgbClr val="FFC000"/>
                </a:solidFill>
              </a:rPr>
              <a:t>An increase in consumption of car services increases utility (</a:t>
            </a:r>
            <a:r>
              <a:rPr lang="en-US" sz="2800" dirty="0" err="1" smtClean="0">
                <a:solidFill>
                  <a:srgbClr val="FFC000"/>
                </a:solidFill>
              </a:rPr>
              <a:t>δUj</a:t>
            </a:r>
            <a:r>
              <a:rPr lang="en-US" sz="2800" dirty="0" smtClean="0">
                <a:solidFill>
                  <a:srgbClr val="FFC000"/>
                </a:solidFill>
              </a:rPr>
              <a:t>/δX1&gt;0)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200" dirty="0" smtClean="0">
                <a:solidFill>
                  <a:srgbClr val="FFC000"/>
                </a:solidFill>
              </a:rPr>
              <a:t>But this increase in car use decreases air quality (δQ1/δX1&lt;0)</a:t>
            </a:r>
            <a:endParaRPr lang="en-US" sz="3200" dirty="0">
              <a:solidFill>
                <a:srgbClr val="FFC000"/>
              </a:solidFill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200" dirty="0" smtClean="0">
                <a:solidFill>
                  <a:srgbClr val="FFC000"/>
                </a:solidFill>
              </a:rPr>
              <a:t>This fall in air quality reduces utility by an </a:t>
            </a:r>
            <a:r>
              <a:rPr lang="en-US" sz="3200" dirty="0">
                <a:solidFill>
                  <a:srgbClr val="FFC000"/>
                </a:solidFill>
              </a:rPr>
              <a:t>amount </a:t>
            </a:r>
            <a:r>
              <a:rPr lang="en-US" sz="3200" dirty="0" smtClean="0">
                <a:solidFill>
                  <a:srgbClr val="FFC000"/>
                </a:solidFill>
              </a:rPr>
              <a:t>(</a:t>
            </a:r>
            <a:r>
              <a:rPr lang="en-US" sz="3200" dirty="0" err="1" smtClean="0">
                <a:solidFill>
                  <a:srgbClr val="FFC000"/>
                </a:solidFill>
              </a:rPr>
              <a:t>δUj</a:t>
            </a:r>
            <a:r>
              <a:rPr lang="en-US" sz="3200" dirty="0" smtClean="0">
                <a:solidFill>
                  <a:srgbClr val="FFC000"/>
                </a:solidFill>
              </a:rPr>
              <a:t>/δQ1*δQ1/δX1)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200" dirty="0" smtClean="0">
                <a:solidFill>
                  <a:srgbClr val="FFC000"/>
                </a:solidFill>
              </a:rPr>
              <a:t>The net effect is thus ambiguous</a:t>
            </a:r>
            <a:endParaRPr lang="en-US" sz="3200" dirty="0">
              <a:solidFill>
                <a:srgbClr val="FFC000"/>
              </a:solidFill>
            </a:endParaRPr>
          </a:p>
          <a:p>
            <a:endParaRPr lang="en-IN" sz="3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29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5920238" y="6368319"/>
            <a:ext cx="549442" cy="365125"/>
          </a:xfrm>
        </p:spPr>
        <p:txBody>
          <a:bodyPr/>
          <a:lstStyle/>
          <a:p>
            <a:fld id="{D495E168-DA5E-4888-8D8A-92B118324C14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4" name="Rectangle 3"/>
          <p:cNvSpPr/>
          <p:nvPr/>
        </p:nvSpPr>
        <p:spPr>
          <a:xfrm>
            <a:off x="990399" y="1423073"/>
            <a:ext cx="10147864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200" dirty="0" smtClean="0">
                <a:solidFill>
                  <a:srgbClr val="FFC000"/>
                </a:solidFill>
              </a:rPr>
              <a:t>Using a mountain </a:t>
            </a:r>
            <a:r>
              <a:rPr lang="en-US" sz="3200" dirty="0">
                <a:solidFill>
                  <a:srgbClr val="FFC000"/>
                </a:solidFill>
              </a:rPr>
              <a:t>region for </a:t>
            </a:r>
            <a:r>
              <a:rPr lang="en-US" sz="3200" dirty="0" smtClean="0">
                <a:solidFill>
                  <a:srgbClr val="FFC000"/>
                </a:solidFill>
              </a:rPr>
              <a:t>extracting minerals versus using for amenities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200" dirty="0" smtClean="0">
                <a:solidFill>
                  <a:srgbClr val="FFC000"/>
                </a:solidFill>
              </a:rPr>
              <a:t>Using </a:t>
            </a:r>
            <a:r>
              <a:rPr lang="en-US" sz="3200" dirty="0">
                <a:solidFill>
                  <a:srgbClr val="FFC000"/>
                </a:solidFill>
              </a:rPr>
              <a:t>a river as a waste-disposal unit and provider of </a:t>
            </a:r>
            <a:r>
              <a:rPr lang="en-US" sz="3200" dirty="0" smtClean="0">
                <a:solidFill>
                  <a:srgbClr val="FFC000"/>
                </a:solidFill>
              </a:rPr>
              <a:t>amenity</a:t>
            </a:r>
            <a:endParaRPr lang="en-US" sz="3200" dirty="0">
              <a:solidFill>
                <a:srgbClr val="FFC000"/>
              </a:solidFill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FFC000"/>
                </a:solidFill>
              </a:rPr>
              <a:t>Felling a forest for timber and electricity generating capacity of a dam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FFC000"/>
                </a:solidFill>
              </a:rPr>
              <a:t>Preserving a wetland for its aesthetic qualities and availability of drained land for </a:t>
            </a:r>
            <a:r>
              <a:rPr lang="en-US" sz="3200" dirty="0" smtClean="0">
                <a:solidFill>
                  <a:srgbClr val="FFC000"/>
                </a:solidFill>
              </a:rPr>
              <a:t>agriculture</a:t>
            </a:r>
            <a:endParaRPr lang="en-US" sz="3200" dirty="0">
              <a:solidFill>
                <a:srgbClr val="FFC000"/>
              </a:solidFill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FFC000"/>
                </a:solidFill>
                <a:cs typeface="Times New Roman" pitchFamily="18" charset="0"/>
              </a:rPr>
              <a:t>An increase in the use of environment as a waste sink may reduce the ability to supply basic life support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399" y="265582"/>
            <a:ext cx="1040912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+mj-lt"/>
              </a:rPr>
              <a:t>Conflicts </a:t>
            </a:r>
            <a:r>
              <a:rPr lang="en-US" sz="4400" b="1" dirty="0">
                <a:solidFill>
                  <a:schemeClr val="bg1"/>
                </a:solidFill>
                <a:latin typeface="+mj-lt"/>
              </a:rPr>
              <a:t>in Resource Use/Trade-offs</a:t>
            </a:r>
            <a:r>
              <a:rPr lang="en-US" sz="4400" b="1" dirty="0">
                <a:solidFill>
                  <a:schemeClr val="bg1"/>
                </a:solidFill>
              </a:rPr>
              <a:t/>
            </a:r>
            <a:br>
              <a:rPr lang="en-US" sz="4400" b="1" dirty="0">
                <a:solidFill>
                  <a:schemeClr val="bg1"/>
                </a:solidFill>
              </a:rPr>
            </a:br>
            <a:r>
              <a:rPr lang="en-IN" dirty="0" smtClean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171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4" name="Rectangle 3"/>
          <p:cNvSpPr/>
          <p:nvPr/>
        </p:nvSpPr>
        <p:spPr>
          <a:xfrm>
            <a:off x="990399" y="1745290"/>
            <a:ext cx="1014786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200" dirty="0" smtClean="0">
                <a:solidFill>
                  <a:srgbClr val="FFC000"/>
                </a:solidFill>
              </a:rPr>
              <a:t>Environment is </a:t>
            </a:r>
            <a:r>
              <a:rPr lang="en-US" sz="3200" dirty="0">
                <a:solidFill>
                  <a:srgbClr val="FFC000"/>
                </a:solidFill>
              </a:rPr>
              <a:t>a scarce </a:t>
            </a:r>
            <a:r>
              <a:rPr lang="en-US" sz="3200" dirty="0" smtClean="0">
                <a:solidFill>
                  <a:srgbClr val="FFC000"/>
                </a:solidFill>
              </a:rPr>
              <a:t>resource- many conflicting demands placed on it</a:t>
            </a: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r>
              <a:rPr lang="en-US" sz="3200" dirty="0" smtClean="0">
                <a:solidFill>
                  <a:srgbClr val="FFC000"/>
                </a:solidFill>
                <a:cs typeface="Times New Roman" pitchFamily="18" charset="0"/>
              </a:rPr>
              <a:t>Relative </a:t>
            </a:r>
            <a:r>
              <a:rPr lang="en-US" sz="3200" dirty="0">
                <a:solidFill>
                  <a:srgbClr val="FFC000"/>
                </a:solidFill>
                <a:cs typeface="Times New Roman" pitchFamily="18" charset="0"/>
              </a:rPr>
              <a:t>vs. absolute </a:t>
            </a:r>
            <a:r>
              <a:rPr lang="en-US" sz="3200" dirty="0" smtClean="0">
                <a:solidFill>
                  <a:srgbClr val="FFC000"/>
                </a:solidFill>
                <a:cs typeface="Times New Roman" pitchFamily="18" charset="0"/>
              </a:rPr>
              <a:t>scarcity</a:t>
            </a: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r>
              <a:rPr lang="en-US" sz="3200" dirty="0" smtClean="0">
                <a:solidFill>
                  <a:srgbClr val="FFC000"/>
                </a:solidFill>
                <a:cs typeface="Times New Roman" pitchFamily="18" charset="0"/>
              </a:rPr>
              <a:t>Absolute scarcity from economic growth</a:t>
            </a:r>
            <a:endParaRPr lang="en-US" sz="3200" dirty="0">
              <a:solidFill>
                <a:srgbClr val="FFC000"/>
              </a:solidFill>
              <a:cs typeface="Times New Roman" pitchFamily="18" charset="0"/>
            </a:endParaRPr>
          </a:p>
          <a:p>
            <a:pPr marL="411162" lvl="1" indent="0" algn="just">
              <a:buNone/>
            </a:pPr>
            <a:endParaRPr lang="en-US" sz="3200" dirty="0">
              <a:solidFill>
                <a:srgbClr val="FFC000"/>
              </a:solidFill>
              <a:cs typeface="Times New Roman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FFC000"/>
                </a:solidFill>
              </a:rPr>
              <a:t>Role of economics and price </a:t>
            </a:r>
            <a:r>
              <a:rPr lang="en-US" sz="3200" dirty="0" smtClean="0">
                <a:solidFill>
                  <a:srgbClr val="FFC000"/>
                </a:solidFill>
              </a:rPr>
              <a:t>system</a:t>
            </a: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r>
              <a:rPr lang="en-US" sz="3200" dirty="0" smtClean="0">
                <a:solidFill>
                  <a:srgbClr val="FFC000"/>
                </a:solidFill>
              </a:rPr>
              <a:t>Market </a:t>
            </a:r>
            <a:r>
              <a:rPr lang="en-US" sz="3200" dirty="0">
                <a:solidFill>
                  <a:srgbClr val="FFC000"/>
                </a:solidFill>
              </a:rPr>
              <a:t>(Success/Failure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399" y="248165"/>
            <a:ext cx="104091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+mj-lt"/>
              </a:rPr>
              <a:t>Conflicts in Resource Use/Trade-offs</a:t>
            </a:r>
            <a:r>
              <a:rPr lang="en-IN" sz="4400" dirty="0" smtClean="0">
                <a:latin typeface="+mj-lt"/>
              </a:rPr>
              <a:t> </a:t>
            </a:r>
            <a:endParaRPr lang="en-I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933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Rectangle 3"/>
          <p:cNvSpPr/>
          <p:nvPr/>
        </p:nvSpPr>
        <p:spPr>
          <a:xfrm>
            <a:off x="990399" y="1423073"/>
            <a:ext cx="1014786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 smtClean="0">
                <a:solidFill>
                  <a:srgbClr val="FFC000"/>
                </a:solidFill>
              </a:rPr>
              <a:t>Maintenance of </a:t>
            </a:r>
            <a:r>
              <a:rPr lang="en-US" sz="3200" dirty="0">
                <a:solidFill>
                  <a:srgbClr val="FFC000"/>
                </a:solidFill>
              </a:rPr>
              <a:t>an atmospheric composition suitable for life</a:t>
            </a:r>
          </a:p>
          <a:p>
            <a:pPr marL="109537" indent="0">
              <a:buNone/>
            </a:pPr>
            <a:endParaRPr lang="en-US" sz="3200" dirty="0">
              <a:solidFill>
                <a:srgbClr val="FFC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FFC000"/>
                </a:solidFill>
              </a:rPr>
              <a:t>Maintenance of temperature and climate</a:t>
            </a:r>
          </a:p>
          <a:p>
            <a:pPr marL="109537" indent="0">
              <a:buNone/>
            </a:pPr>
            <a:endParaRPr lang="en-US" sz="3200" dirty="0">
              <a:solidFill>
                <a:srgbClr val="FFC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FFC000"/>
                </a:solidFill>
              </a:rPr>
              <a:t>Recycling of water and </a:t>
            </a:r>
            <a:r>
              <a:rPr lang="en-US" sz="3200" dirty="0" smtClean="0">
                <a:solidFill>
                  <a:srgbClr val="FFC000"/>
                </a:solidFill>
              </a:rPr>
              <a:t>nutrients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200" dirty="0" smtClean="0">
                <a:solidFill>
                  <a:srgbClr val="FFC000"/>
                </a:solidFill>
              </a:rPr>
              <a:t>Hydrological</a:t>
            </a:r>
            <a:r>
              <a:rPr lang="en-US" sz="3200" dirty="0">
                <a:solidFill>
                  <a:srgbClr val="FFC000"/>
                </a:solidFill>
              </a:rPr>
              <a:t>, carbon and oxygen cycles</a:t>
            </a:r>
            <a:endParaRPr lang="en-IN" sz="3200" dirty="0">
              <a:solidFill>
                <a:srgbClr val="FFC000"/>
              </a:solidFill>
            </a:endParaRPr>
          </a:p>
          <a:p>
            <a:pPr algn="just">
              <a:buNone/>
            </a:pPr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0399" y="265582"/>
            <a:ext cx="1040912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+mj-lt"/>
              </a:rPr>
              <a:t>Global Life Support Services</a:t>
            </a:r>
            <a:r>
              <a:rPr lang="en-US" sz="4400" b="1" dirty="0">
                <a:solidFill>
                  <a:schemeClr val="bg1"/>
                </a:solidFill>
                <a:latin typeface="+mj-lt"/>
              </a:rPr>
              <a:t/>
            </a:r>
            <a:br>
              <a:rPr lang="en-US" sz="4400" b="1" dirty="0">
                <a:solidFill>
                  <a:schemeClr val="bg1"/>
                </a:solidFill>
                <a:latin typeface="+mj-lt"/>
              </a:rPr>
            </a:br>
            <a:r>
              <a:rPr lang="en-IN" dirty="0" smtClean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240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4" name="Rectangle 3"/>
          <p:cNvSpPr/>
          <p:nvPr/>
        </p:nvSpPr>
        <p:spPr>
          <a:xfrm>
            <a:off x="990399" y="1791650"/>
            <a:ext cx="1014786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1775" indent="-122238">
              <a:buNone/>
              <a:defRPr/>
            </a:pPr>
            <a:r>
              <a:rPr lang="en-US" sz="3200" i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“Matter, like energy, can neither be created nor be destroyed”</a:t>
            </a:r>
          </a:p>
          <a:p>
            <a:pPr>
              <a:buFont typeface="Georgia" pitchFamily="18" charset="0"/>
              <a:buNone/>
              <a:defRPr/>
            </a:pPr>
            <a:endParaRPr lang="en-US" sz="3200" dirty="0">
              <a:solidFill>
                <a:srgbClr val="FFC000"/>
              </a:solidFill>
            </a:endParaRPr>
          </a:p>
          <a:p>
            <a:pPr>
              <a:defRPr/>
            </a:pPr>
            <a:r>
              <a:rPr lang="en-US" sz="3200" dirty="0" smtClean="0">
                <a:solidFill>
                  <a:srgbClr val="FFC000"/>
                </a:solidFill>
              </a:rPr>
              <a:t>Implications:</a:t>
            </a:r>
          </a:p>
          <a:p>
            <a:pPr marL="914400" lvl="1" indent="-457200">
              <a:buFont typeface="Wingdings" panose="05000000000000000000" pitchFamily="2" charset="2"/>
              <a:buChar char="§"/>
              <a:defRPr/>
            </a:pPr>
            <a:r>
              <a:rPr lang="en-US" sz="3200" dirty="0" smtClean="0">
                <a:solidFill>
                  <a:srgbClr val="FFC000"/>
                </a:solidFill>
              </a:rPr>
              <a:t>As </a:t>
            </a:r>
            <a:r>
              <a:rPr lang="en-US" sz="3200" dirty="0">
                <a:solidFill>
                  <a:srgbClr val="FFC000"/>
                </a:solidFill>
              </a:rPr>
              <a:t>more matter is extracted by the production process, more waste is </a:t>
            </a:r>
            <a:r>
              <a:rPr lang="en-US" sz="3200" dirty="0" smtClean="0">
                <a:solidFill>
                  <a:srgbClr val="FFC000"/>
                </a:solidFill>
              </a:rPr>
              <a:t>generated</a:t>
            </a:r>
          </a:p>
          <a:p>
            <a:pPr marL="914400" lvl="1" indent="-457200">
              <a:buFont typeface="Wingdings" panose="05000000000000000000" pitchFamily="2" charset="2"/>
              <a:buChar char="§"/>
              <a:defRPr/>
            </a:pPr>
            <a:r>
              <a:rPr lang="en-US" sz="3200" dirty="0" smtClean="0">
                <a:solidFill>
                  <a:srgbClr val="FFC000"/>
                </a:solidFill>
              </a:rPr>
              <a:t>Puts </a:t>
            </a:r>
            <a:r>
              <a:rPr lang="en-US" sz="3200" dirty="0">
                <a:solidFill>
                  <a:srgbClr val="FFC000"/>
                </a:solidFill>
              </a:rPr>
              <a:t>limits on the degree to which resources can be substituted</a:t>
            </a:r>
          </a:p>
          <a:p>
            <a:pPr lvl="1" algn="just"/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0399" y="265582"/>
            <a:ext cx="1040912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+mj-lt"/>
              </a:rPr>
              <a:t>The First Law of Thermodynamics:</a:t>
            </a:r>
          </a:p>
          <a:p>
            <a:r>
              <a:rPr lang="en-US" sz="4400" b="1" dirty="0" smtClean="0">
                <a:solidFill>
                  <a:schemeClr val="bg1"/>
                </a:solidFill>
                <a:latin typeface="+mj-lt"/>
              </a:rPr>
              <a:t>Materials Balance Principle</a:t>
            </a:r>
            <a:r>
              <a:rPr lang="en-IN" dirty="0" smtClean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525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4" name="Rectangle 3"/>
          <p:cNvSpPr/>
          <p:nvPr/>
        </p:nvSpPr>
        <p:spPr>
          <a:xfrm>
            <a:off x="990399" y="1791650"/>
            <a:ext cx="10147864" cy="9941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Georgia" pitchFamily="18" charset="0"/>
              <a:buNone/>
            </a:pPr>
            <a:r>
              <a:rPr lang="en-US" sz="3200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“</a:t>
            </a:r>
            <a:r>
              <a:rPr lang="en-US" sz="3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</a:t>
            </a:r>
            <a:r>
              <a:rPr lang="en-US" sz="3200" i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n a closed system, the use of matter-energy causes a one way flow from low entropy resources to high entropy resources; from order to </a:t>
            </a:r>
            <a:r>
              <a:rPr lang="en-US" sz="3200" i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disorder.”</a:t>
            </a:r>
            <a:endParaRPr lang="en-US" sz="3200" i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>
              <a:buFont typeface="Georgia" pitchFamily="18" charset="0"/>
              <a:buNone/>
            </a:pPr>
            <a:endParaRPr lang="en-US" sz="3200" dirty="0">
              <a:solidFill>
                <a:schemeClr val="accent5">
                  <a:lumMod val="75000"/>
                </a:schemeClr>
              </a:solidFill>
            </a:endParaRPr>
          </a:p>
          <a:p>
            <a:pPr algn="just"/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Implications:</a:t>
            </a: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Energy can not be recycled in such a way that we get back all the capacity of the original energy </a:t>
            </a:r>
            <a:r>
              <a:rPr lang="en-US" sz="3200" dirty="0" smtClean="0">
                <a:solidFill>
                  <a:schemeClr val="accent5">
                    <a:lumMod val="75000"/>
                  </a:schemeClr>
                </a:solidFill>
              </a:rPr>
              <a:t>source</a:t>
            </a: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r>
              <a:rPr lang="en-US" sz="3200" dirty="0" smtClean="0">
                <a:solidFill>
                  <a:schemeClr val="accent5">
                    <a:lumMod val="75000"/>
                  </a:schemeClr>
                </a:solidFill>
              </a:rPr>
              <a:t>Helps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in understanding the limits of matter-energy </a:t>
            </a:r>
            <a:r>
              <a:rPr lang="en-US" sz="3200" dirty="0" smtClean="0">
                <a:solidFill>
                  <a:schemeClr val="accent5">
                    <a:lumMod val="75000"/>
                  </a:schemeClr>
                </a:solidFill>
              </a:rPr>
              <a:t>recycling </a:t>
            </a:r>
            <a:endParaRPr lang="en-US" sz="3200" dirty="0">
              <a:solidFill>
                <a:schemeClr val="accent5">
                  <a:lumMod val="75000"/>
                </a:schemeClr>
              </a:solidFill>
            </a:endParaRPr>
          </a:p>
          <a:p>
            <a:pPr marL="231775" indent="-122238">
              <a:buNone/>
              <a:defRPr/>
            </a:pPr>
            <a:endParaRPr lang="en-US" sz="3200" i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>
              <a:buFont typeface="Georgia" pitchFamily="18" charset="0"/>
              <a:buNone/>
              <a:defRPr/>
            </a:pPr>
            <a:endParaRPr lang="en-US" sz="3200" dirty="0">
              <a:solidFill>
                <a:srgbClr val="FFC000"/>
              </a:solidFill>
            </a:endParaRPr>
          </a:p>
          <a:p>
            <a:pPr>
              <a:defRPr/>
            </a:pPr>
            <a:r>
              <a:rPr lang="en-US" sz="3200" dirty="0" smtClean="0">
                <a:solidFill>
                  <a:srgbClr val="FFC000"/>
                </a:solidFill>
              </a:rPr>
              <a:t>Implications:</a:t>
            </a: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r>
              <a:rPr lang="en-US" sz="3200" dirty="0"/>
              <a:t>Energy can not be recycled in such a way that we get back all the capacity of the original energy source</a:t>
            </a:r>
          </a:p>
          <a:p>
            <a:pPr lvl="1" algn="just"/>
            <a:endParaRPr lang="en-US" sz="3200" dirty="0"/>
          </a:p>
          <a:p>
            <a:pPr lvl="1" algn="just"/>
            <a:r>
              <a:rPr lang="en-US" sz="3200" dirty="0"/>
              <a:t>Helps in understanding the limits of matter-energy recycling, but is not harbinger of doom </a:t>
            </a:r>
          </a:p>
          <a:p>
            <a:pPr marL="914400" lvl="1" indent="-457200">
              <a:buFont typeface="Wingdings" panose="05000000000000000000" pitchFamily="2" charset="2"/>
              <a:buChar char="§"/>
              <a:defRPr/>
            </a:pPr>
            <a:r>
              <a:rPr lang="en-US" sz="3200" dirty="0" smtClean="0">
                <a:solidFill>
                  <a:srgbClr val="FFC000"/>
                </a:solidFill>
              </a:rPr>
              <a:t>Puts </a:t>
            </a:r>
            <a:r>
              <a:rPr lang="en-US" sz="3200" dirty="0">
                <a:solidFill>
                  <a:srgbClr val="FFC000"/>
                </a:solidFill>
              </a:rPr>
              <a:t>limits on the degree to which resources can be substituted</a:t>
            </a:r>
          </a:p>
          <a:p>
            <a:pPr lvl="1" algn="just"/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0399" y="265582"/>
            <a:ext cx="103742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+mj-lt"/>
              </a:rPr>
              <a:t>The Second Law of Thermodynamics:</a:t>
            </a:r>
          </a:p>
          <a:p>
            <a:r>
              <a:rPr lang="en-US" sz="4400" b="1" dirty="0" smtClean="0">
                <a:solidFill>
                  <a:schemeClr val="bg1"/>
                </a:solidFill>
                <a:latin typeface="+mj-lt"/>
              </a:rPr>
              <a:t>Entropy Law</a:t>
            </a:r>
            <a:r>
              <a:rPr lang="en-IN" dirty="0" smtClean="0">
                <a:latin typeface="+mj-lt"/>
              </a:rPr>
              <a:t> </a:t>
            </a:r>
            <a:endParaRPr lang="en-I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537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ADF0-23DD-491B-8755-2E19692F9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56" y="3397242"/>
            <a:ext cx="10787744" cy="2903804"/>
          </a:xfrm>
        </p:spPr>
        <p:txBody>
          <a:bodyPr>
            <a:noAutofit/>
          </a:bodyPr>
          <a:lstStyle/>
          <a:p>
            <a:pPr marL="109537" algn="l"/>
            <a:r>
              <a:rPr lang="en-US" sz="3200" dirty="0">
                <a:latin typeface="+mn-lt"/>
              </a:rPr>
              <a:t>N. Hanley, J. F. </a:t>
            </a:r>
            <a:r>
              <a:rPr lang="en-US" sz="3200" dirty="0" err="1">
                <a:latin typeface="+mn-lt"/>
              </a:rPr>
              <a:t>Shogren</a:t>
            </a:r>
            <a:r>
              <a:rPr lang="en-US" sz="3200" dirty="0">
                <a:latin typeface="+mn-lt"/>
              </a:rPr>
              <a:t> and B. White, </a:t>
            </a:r>
            <a:r>
              <a:rPr lang="en-US" sz="3200" i="1" dirty="0">
                <a:latin typeface="+mn-lt"/>
              </a:rPr>
              <a:t>An Introduction to</a:t>
            </a:r>
            <a:r>
              <a:rPr lang="en-US" sz="3200" dirty="0">
                <a:latin typeface="+mn-lt"/>
              </a:rPr>
              <a:t> </a:t>
            </a:r>
            <a:r>
              <a:rPr lang="en-US" sz="3200" i="1" dirty="0">
                <a:latin typeface="+mn-lt"/>
              </a:rPr>
              <a:t>Environmental Economics, </a:t>
            </a:r>
            <a:r>
              <a:rPr lang="en-US" sz="3200" dirty="0">
                <a:latin typeface="+mn-lt"/>
              </a:rPr>
              <a:t>Oxford University Press</a:t>
            </a:r>
            <a:r>
              <a:rPr lang="en-US" sz="3200" i="1" dirty="0">
                <a:latin typeface="+mn-lt"/>
              </a:rPr>
              <a:t>, </a:t>
            </a:r>
            <a:r>
              <a:rPr lang="en-US" sz="3200" dirty="0">
                <a:latin typeface="+mn-lt"/>
              </a:rPr>
              <a:t>2001 </a:t>
            </a:r>
            <a:br>
              <a:rPr lang="en-US" sz="3200" dirty="0">
                <a:latin typeface="+mn-lt"/>
              </a:rPr>
            </a:br>
            <a:r>
              <a:rPr lang="en-IN" sz="3200" dirty="0">
                <a:latin typeface="+mn-lt"/>
              </a:rPr>
              <a:t/>
            </a:r>
            <a:br>
              <a:rPr lang="en-IN" sz="3200" dirty="0">
                <a:latin typeface="+mn-lt"/>
              </a:rPr>
            </a:br>
            <a:r>
              <a:rPr lang="en-US" sz="3200" dirty="0" smtClean="0">
                <a:latin typeface="+mn-lt"/>
              </a:rPr>
              <a:t>N</a:t>
            </a:r>
            <a:r>
              <a:rPr lang="en-US" sz="3200" dirty="0">
                <a:latin typeface="+mn-lt"/>
              </a:rPr>
              <a:t>. Hanley, J. F. </a:t>
            </a:r>
            <a:r>
              <a:rPr lang="en-US" sz="3200" dirty="0" err="1">
                <a:latin typeface="+mn-lt"/>
              </a:rPr>
              <a:t>Shogren</a:t>
            </a:r>
            <a:r>
              <a:rPr lang="en-US" sz="3200" dirty="0">
                <a:latin typeface="+mn-lt"/>
              </a:rPr>
              <a:t> and B. White, </a:t>
            </a:r>
            <a:r>
              <a:rPr lang="en-US" sz="3200" i="1" dirty="0">
                <a:latin typeface="+mn-lt"/>
              </a:rPr>
              <a:t>Environmental Economics:</a:t>
            </a:r>
            <a:r>
              <a:rPr lang="en-US" sz="3200" dirty="0">
                <a:latin typeface="+mn-lt"/>
              </a:rPr>
              <a:t> </a:t>
            </a:r>
            <a:r>
              <a:rPr lang="en-US" sz="3200" i="1" dirty="0">
                <a:latin typeface="+mn-lt"/>
              </a:rPr>
              <a:t>In Theory &amp; Practice, </a:t>
            </a:r>
            <a:r>
              <a:rPr lang="en-US" sz="3200" dirty="0">
                <a:latin typeface="+mn-lt"/>
              </a:rPr>
              <a:t>2nd Revised edition, Palgrave MacMillan</a:t>
            </a:r>
            <a:r>
              <a:rPr lang="en-US" sz="3200" i="1" dirty="0">
                <a:latin typeface="+mn-lt"/>
              </a:rPr>
              <a:t>, </a:t>
            </a:r>
            <a:r>
              <a:rPr lang="en-US" sz="3200" dirty="0">
                <a:latin typeface="+mn-lt"/>
              </a:rPr>
              <a:t>2006 </a:t>
            </a:r>
            <a:endParaRPr lang="en-IN" sz="3200" b="1" dirty="0">
              <a:latin typeface="+mn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7209B-EA97-4E46-B935-409525612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2445238"/>
            <a:ext cx="17243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b="1" dirty="0" smtClean="0">
                <a:solidFill>
                  <a:schemeClr val="bg1"/>
                </a:solidFill>
                <a:latin typeface="+mj-lt"/>
              </a:rPr>
              <a:t>Texts</a:t>
            </a:r>
            <a:r>
              <a:rPr lang="en-IN" sz="4400" b="1" dirty="0" smtClean="0">
                <a:solidFill>
                  <a:schemeClr val="bg1"/>
                </a:solidFill>
              </a:rPr>
              <a:t>:</a:t>
            </a:r>
            <a:endParaRPr lang="en-IN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37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C77C5D-1541-4D4C-8CD9-E4CB2D74F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697" y="583755"/>
            <a:ext cx="10515600" cy="1325563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F1F869-7372-4C01-A626-993295149E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90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ADF0-23DD-491B-8755-2E19692F9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813"/>
            <a:ext cx="10515600" cy="782638"/>
          </a:xfrm>
        </p:spPr>
        <p:txBody>
          <a:bodyPr>
            <a:normAutofit/>
          </a:bodyPr>
          <a:lstStyle/>
          <a:p>
            <a:r>
              <a:rPr lang="en-US" dirty="0" smtClean="0"/>
              <a:t>The Economy and the Environment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7209B-EA97-4E46-B935-409525612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38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703" y="560291"/>
            <a:ext cx="6160445" cy="130334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Environmental Economics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7703" y="2017383"/>
            <a:ext cx="10758571" cy="4466226"/>
          </a:xfrm>
        </p:spPr>
        <p:txBody>
          <a:bodyPr>
            <a:noAutofit/>
          </a:bodyPr>
          <a:lstStyle/>
          <a:p>
            <a:pPr marL="681038" indent="-571500" algn="just">
              <a:buFont typeface="Wingdings" panose="05000000000000000000" pitchFamily="2" charset="2"/>
              <a:buChar char="§"/>
            </a:pPr>
            <a:r>
              <a:rPr lang="en-US" sz="3600" dirty="0" smtClean="0"/>
              <a:t>Concerned with the impact </a:t>
            </a:r>
            <a:r>
              <a:rPr lang="en-US" sz="3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of</a:t>
            </a:r>
            <a:r>
              <a:rPr lang="en-US" sz="3600" dirty="0" smtClean="0"/>
              <a:t> economy on environment, significance </a:t>
            </a:r>
            <a:r>
              <a:rPr lang="en-US" sz="3600" dirty="0"/>
              <a:t>of the environment to the </a:t>
            </a:r>
            <a:r>
              <a:rPr lang="en-US" sz="3600" dirty="0" smtClean="0"/>
              <a:t>economy, and </a:t>
            </a:r>
            <a:r>
              <a:rPr lang="en-US" sz="3600" dirty="0"/>
              <a:t>the appropriate way of regulating economic activity for </a:t>
            </a:r>
            <a:r>
              <a:rPr lang="en-US" sz="3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achieving balance among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/>
              <a:t>environmental, economic and </a:t>
            </a:r>
            <a:r>
              <a:rPr lang="en-US" sz="3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other social </a:t>
            </a:r>
            <a:r>
              <a:rPr lang="en-US" sz="3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goals</a:t>
            </a:r>
          </a:p>
          <a:p>
            <a:pPr marL="681038" indent="-571500" algn="just">
              <a:buFont typeface="Wingdings" panose="05000000000000000000" pitchFamily="2" charset="2"/>
              <a:buChar char="§"/>
            </a:pPr>
            <a:endParaRPr lang="en-US" sz="3600" dirty="0" smtClean="0"/>
          </a:p>
          <a:p>
            <a:pPr marL="681038" indent="-571500" algn="just">
              <a:buFont typeface="Wingdings" panose="05000000000000000000" pitchFamily="2" charset="2"/>
              <a:buChar char="§"/>
            </a:pPr>
            <a:r>
              <a:rPr lang="en-US" sz="3600" dirty="0" smtClean="0"/>
              <a:t>Essence </a:t>
            </a:r>
            <a:r>
              <a:rPr lang="en-US" sz="3600" dirty="0"/>
              <a:t>of environmental </a:t>
            </a:r>
            <a:r>
              <a:rPr lang="en-US" sz="3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problem is the </a:t>
            </a:r>
            <a:r>
              <a:rPr lang="en-US" sz="3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economy </a:t>
            </a:r>
            <a:r>
              <a:rPr lang="en-US" sz="3600" dirty="0" smtClean="0"/>
              <a:t>-</a:t>
            </a:r>
            <a:r>
              <a:rPr lang="en-US" sz="3600" dirty="0"/>
              <a:t>producer </a:t>
            </a:r>
            <a:r>
              <a:rPr lang="en-US" sz="3600" dirty="0" err="1"/>
              <a:t>behaviour</a:t>
            </a:r>
            <a:r>
              <a:rPr lang="en-US" sz="3600" dirty="0"/>
              <a:t> and </a:t>
            </a:r>
            <a:r>
              <a:rPr lang="en-US" sz="3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consumer desires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4" name="TextBox 3"/>
          <p:cNvSpPr txBox="1"/>
          <p:nvPr/>
        </p:nvSpPr>
        <p:spPr>
          <a:xfrm>
            <a:off x="979714" y="199478"/>
            <a:ext cx="1019338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500" b="1" dirty="0" smtClean="0">
                <a:solidFill>
                  <a:schemeClr val="bg1"/>
                </a:solidFill>
                <a:latin typeface="+mj-lt"/>
              </a:rPr>
              <a:t>The Economy and the Environment</a:t>
            </a:r>
            <a:endParaRPr lang="en-IN" sz="4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9714" y="1073421"/>
            <a:ext cx="1045464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32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Economy</a:t>
            </a:r>
            <a:r>
              <a:rPr lang="en-GB" sz="3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: Population of economic agents, the institutions they form (firms, government</a:t>
            </a:r>
            <a:r>
              <a:rPr lang="en-GB" sz="32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) </a:t>
            </a:r>
            <a:r>
              <a:rPr lang="en-GB" sz="3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and the interlinkages between agents and institutions (markets</a:t>
            </a:r>
            <a:r>
              <a:rPr lang="en-GB" sz="32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)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sz="3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All the firms that make up </a:t>
            </a:r>
            <a:r>
              <a:rPr lang="en-GB" sz="32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industry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32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Environment</a:t>
            </a:r>
            <a:r>
              <a:rPr lang="en-GB" sz="3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: the biosphere, the atmosphere, all flora and </a:t>
            </a:r>
            <a:r>
              <a:rPr lang="en-GB" sz="32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fauna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sz="32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Includes </a:t>
            </a:r>
            <a:r>
              <a:rPr lang="en-GB" sz="3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life forms, energy and material resources, the stratosphere and </a:t>
            </a:r>
            <a:r>
              <a:rPr lang="en-GB" sz="32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troposphere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sz="32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All </a:t>
            </a:r>
            <a:r>
              <a:rPr lang="en-GB" sz="3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natural resources, including land, land cover and </a:t>
            </a:r>
            <a:r>
              <a:rPr lang="en-GB" sz="32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ecosystems</a:t>
            </a:r>
            <a:endParaRPr lang="en-GB" sz="32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IN" dirty="0" smtClean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027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TextBox 3"/>
          <p:cNvSpPr txBox="1"/>
          <p:nvPr/>
        </p:nvSpPr>
        <p:spPr>
          <a:xfrm>
            <a:off x="670560" y="182061"/>
            <a:ext cx="1027611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500" b="1" dirty="0" smtClean="0">
                <a:solidFill>
                  <a:schemeClr val="bg1"/>
                </a:solidFill>
                <a:latin typeface="+mj-lt"/>
              </a:rPr>
              <a:t>The Economy and the Environment</a:t>
            </a:r>
            <a:endParaRPr lang="en-IN" sz="4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0560" y="1073421"/>
            <a:ext cx="10877006" cy="5244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GB" sz="3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The constituent parts of environment interact with each </a:t>
            </a:r>
            <a:r>
              <a:rPr lang="en-GB" sz="32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other</a:t>
            </a:r>
          </a:p>
          <a:p>
            <a:pPr marL="457200" indent="-457200" algn="just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GB" sz="3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Effects of human activity on the </a:t>
            </a:r>
            <a:r>
              <a:rPr lang="en-GB" sz="32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environment, and </a:t>
            </a:r>
            <a:r>
              <a:rPr lang="en-GB" sz="3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the consequences of these affects on human well </a:t>
            </a:r>
            <a:r>
              <a:rPr lang="en-GB" sz="32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being</a:t>
            </a:r>
          </a:p>
          <a:p>
            <a:pPr marL="914400" lvl="1" indent="-457200" algn="just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GB" sz="32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Generation </a:t>
            </a:r>
            <a:r>
              <a:rPr lang="en-GB" sz="3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of </a:t>
            </a:r>
            <a:r>
              <a:rPr lang="en-GB" sz="32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electricity</a:t>
            </a:r>
          </a:p>
          <a:p>
            <a:pPr marL="914400" lvl="1" indent="-457200" algn="just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GB" sz="32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Agricultural </a:t>
            </a:r>
            <a:r>
              <a:rPr lang="en-GB" sz="3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support policy</a:t>
            </a:r>
          </a:p>
          <a:p>
            <a:pPr lvl="1" algn="just">
              <a:lnSpc>
                <a:spcPct val="90000"/>
              </a:lnSpc>
            </a:pPr>
            <a:endParaRPr lang="en-GB" sz="32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457200" indent="-457200" algn="just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GB" sz="32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The </a:t>
            </a:r>
            <a:r>
              <a:rPr lang="en-GB" sz="3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economy operates from inside the environmental system, with conditions in the two systems being simultaneously </a:t>
            </a:r>
            <a:r>
              <a:rPr lang="en-GB" sz="32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determined</a:t>
            </a:r>
          </a:p>
          <a:p>
            <a:pPr marL="457200" indent="-457200" algn="just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GB" sz="32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Many </a:t>
            </a:r>
            <a:r>
              <a:rPr lang="en-GB" sz="3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links between the two </a:t>
            </a:r>
            <a:r>
              <a:rPr lang="en-GB" sz="32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systems</a:t>
            </a:r>
            <a:endParaRPr lang="en-GB" sz="32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IN" dirty="0" smtClean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310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>
          <a:xfrm>
            <a:off x="992655" y="6002959"/>
            <a:ext cx="4709282" cy="641933"/>
          </a:xfrm>
        </p:spPr>
        <p:txBody>
          <a:bodyPr/>
          <a:lstStyle/>
          <a:p>
            <a:r>
              <a:rPr lang="en-US" sz="2400" noProof="0" dirty="0" smtClean="0">
                <a:solidFill>
                  <a:srgbClr val="FFFF00"/>
                </a:solidFill>
              </a:rPr>
              <a:t>E4: Global Life Support Services</a:t>
            </a:r>
            <a:endParaRPr lang="en-US" sz="2400" noProof="0" dirty="0"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88276" y="1191410"/>
            <a:ext cx="10404000" cy="492928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IN" dirty="0"/>
          </a:p>
        </p:txBody>
      </p:sp>
      <p:sp>
        <p:nvSpPr>
          <p:cNvPr id="6" name="Flowchart: Alternate Process 5"/>
          <p:cNvSpPr/>
          <p:nvPr/>
        </p:nvSpPr>
        <p:spPr>
          <a:xfrm>
            <a:off x="2379978" y="1942367"/>
            <a:ext cx="2124891" cy="583475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IN" dirty="0"/>
          </a:p>
        </p:txBody>
      </p:sp>
      <p:sp>
        <p:nvSpPr>
          <p:cNvPr id="7" name="Flowchart: Alternate Process 6"/>
          <p:cNvSpPr/>
          <p:nvPr/>
        </p:nvSpPr>
        <p:spPr>
          <a:xfrm>
            <a:off x="7267305" y="1966377"/>
            <a:ext cx="2124891" cy="583475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2483878" y="1942366"/>
            <a:ext cx="1815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/>
              <a:t>Production</a:t>
            </a:r>
            <a:endParaRPr lang="en-IN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7249886" y="1966377"/>
            <a:ext cx="2347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/>
              <a:t>Consumption</a:t>
            </a:r>
            <a:endParaRPr lang="en-IN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888276" y="138716"/>
            <a:ext cx="100322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</a:rPr>
              <a:t>Economy-Environment Interaction</a:t>
            </a:r>
            <a:endParaRPr lang="en-IN" sz="4400" dirty="0">
              <a:solidFill>
                <a:schemeClr val="bg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755570" y="3342674"/>
            <a:ext cx="1946367" cy="1620145"/>
          </a:xfrm>
          <a:prstGeom prst="ellipse">
            <a:avLst/>
          </a:prstGeom>
          <a:solidFill>
            <a:schemeClr val="accent1">
              <a:lumMod val="50000"/>
              <a:lumOff val="5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IN" dirty="0"/>
          </a:p>
        </p:txBody>
      </p:sp>
      <p:sp>
        <p:nvSpPr>
          <p:cNvPr id="12" name="Oval 11"/>
          <p:cNvSpPr/>
          <p:nvPr/>
        </p:nvSpPr>
        <p:spPr>
          <a:xfrm>
            <a:off x="5335492" y="3315016"/>
            <a:ext cx="2046516" cy="16502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IN" dirty="0"/>
          </a:p>
        </p:txBody>
      </p:sp>
      <p:sp>
        <p:nvSpPr>
          <p:cNvPr id="13" name="Oval 12"/>
          <p:cNvSpPr/>
          <p:nvPr/>
        </p:nvSpPr>
        <p:spPr>
          <a:xfrm>
            <a:off x="4725086" y="4351045"/>
            <a:ext cx="1804852" cy="1586966"/>
          </a:xfrm>
          <a:prstGeom prst="ellipse">
            <a:avLst/>
          </a:prstGeom>
          <a:solidFill>
            <a:schemeClr val="accent3">
              <a:lumMod val="50000"/>
              <a:lumOff val="5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3977985" y="3656054"/>
            <a:ext cx="17765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E1: </a:t>
            </a:r>
          </a:p>
          <a:p>
            <a:r>
              <a:rPr lang="en-IN" dirty="0" smtClean="0"/>
              <a:t>Energy and Materials</a:t>
            </a:r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5641664" y="4007922"/>
            <a:ext cx="1776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E2: Waste Sink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07830" y="4901449"/>
            <a:ext cx="1362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E3: Amenity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7511903" y="4117719"/>
            <a:ext cx="3780374" cy="233326"/>
          </a:xfrm>
          <a:prstGeom prst="rightArrow">
            <a:avLst/>
          </a:pr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IN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7109125" y="2618354"/>
            <a:ext cx="875211" cy="906683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U-Turn Arrow 24"/>
          <p:cNvSpPr/>
          <p:nvPr/>
        </p:nvSpPr>
        <p:spPr>
          <a:xfrm>
            <a:off x="2692036" y="1265829"/>
            <a:ext cx="1164772" cy="676536"/>
          </a:xfrm>
          <a:prstGeom prst="uturnArrow">
            <a:avLst/>
          </a:prstGeom>
          <a:solidFill>
            <a:schemeClr val="tx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IN" dirty="0"/>
          </a:p>
        </p:txBody>
      </p:sp>
      <p:sp>
        <p:nvSpPr>
          <p:cNvPr id="27" name="U-Turn Arrow 26"/>
          <p:cNvSpPr/>
          <p:nvPr/>
        </p:nvSpPr>
        <p:spPr>
          <a:xfrm>
            <a:off x="7609116" y="1283940"/>
            <a:ext cx="1164772" cy="676536"/>
          </a:xfrm>
          <a:prstGeom prst="uturnArrow">
            <a:avLst/>
          </a:prstGeom>
          <a:solidFill>
            <a:schemeClr val="tx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IN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4142836" y="2549852"/>
            <a:ext cx="1560734" cy="994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Curved Down Arrow 33"/>
          <p:cNvSpPr/>
          <p:nvPr/>
        </p:nvSpPr>
        <p:spPr>
          <a:xfrm>
            <a:off x="4535472" y="1662546"/>
            <a:ext cx="2838030" cy="297929"/>
          </a:xfrm>
          <a:prstGeom prst="curvedDownArrow">
            <a:avLst/>
          </a:prstGeom>
          <a:solidFill>
            <a:schemeClr val="accent4">
              <a:lumMod val="7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IN" dirty="0"/>
          </a:p>
        </p:txBody>
      </p:sp>
      <p:sp>
        <p:nvSpPr>
          <p:cNvPr id="38" name="Curved Down Arrow 37"/>
          <p:cNvSpPr/>
          <p:nvPr/>
        </p:nvSpPr>
        <p:spPr>
          <a:xfrm rot="10800000">
            <a:off x="4459376" y="2555753"/>
            <a:ext cx="2838030" cy="297929"/>
          </a:xfrm>
          <a:prstGeom prst="curvedDownArrow">
            <a:avLst/>
          </a:prstGeom>
          <a:solidFill>
            <a:schemeClr val="accent4">
              <a:lumMod val="7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IN" dirty="0"/>
          </a:p>
        </p:txBody>
      </p:sp>
      <p:cxnSp>
        <p:nvCxnSpPr>
          <p:cNvPr id="40" name="Straight Arrow Connector 39"/>
          <p:cNvCxnSpPr/>
          <p:nvPr/>
        </p:nvCxnSpPr>
        <p:spPr>
          <a:xfrm rot="5400000" flipH="1">
            <a:off x="3318993" y="2544792"/>
            <a:ext cx="875211" cy="906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Bent-Up Arrow 41"/>
          <p:cNvSpPr/>
          <p:nvPr/>
        </p:nvSpPr>
        <p:spPr>
          <a:xfrm>
            <a:off x="6662057" y="5503817"/>
            <a:ext cx="45719" cy="45719"/>
          </a:xfrm>
          <a:prstGeom prst="bentUpArrow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IN" dirty="0"/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6529938" y="2586956"/>
            <a:ext cx="2788233" cy="273177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973138" y="1353123"/>
            <a:ext cx="60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R1</a:t>
            </a:r>
            <a:endParaRPr lang="en-IN" sz="2400" dirty="0"/>
          </a:p>
        </p:txBody>
      </p:sp>
      <p:sp>
        <p:nvSpPr>
          <p:cNvPr id="50" name="TextBox 49"/>
          <p:cNvSpPr txBox="1"/>
          <p:nvPr/>
        </p:nvSpPr>
        <p:spPr>
          <a:xfrm>
            <a:off x="7949074" y="1374330"/>
            <a:ext cx="60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R2</a:t>
            </a:r>
            <a:endParaRPr lang="en-IN" sz="2400" dirty="0"/>
          </a:p>
        </p:txBody>
      </p:sp>
      <p:sp>
        <p:nvSpPr>
          <p:cNvPr id="51" name="TextBox 50"/>
          <p:cNvSpPr txBox="1"/>
          <p:nvPr/>
        </p:nvSpPr>
        <p:spPr>
          <a:xfrm>
            <a:off x="4601590" y="1297479"/>
            <a:ext cx="2439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accent1"/>
                </a:solidFill>
              </a:rPr>
              <a:t>Goods and Services</a:t>
            </a:r>
            <a:endParaRPr lang="en-IN" sz="2000" dirty="0">
              <a:solidFill>
                <a:schemeClr val="accent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748159" y="2766630"/>
            <a:ext cx="2790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accent6">
                    <a:lumMod val="50000"/>
                  </a:schemeClr>
                </a:solidFill>
              </a:rPr>
              <a:t>Factors of Production</a:t>
            </a:r>
            <a:endParaRPr lang="en-IN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45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6" grpId="0"/>
      <p:bldP spid="17" grpId="0"/>
      <p:bldP spid="18" grpId="0"/>
      <p:bldP spid="20" grpId="0" animBg="1"/>
      <p:bldP spid="25" grpId="0" animBg="1"/>
      <p:bldP spid="27" grpId="0" animBg="1"/>
      <p:bldP spid="49" grpId="0"/>
      <p:bldP spid="50" grpId="0"/>
      <p:bldP spid="51" grpId="0"/>
      <p:bldP spid="5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4" name="Rectangle 3"/>
          <p:cNvSpPr/>
          <p:nvPr/>
        </p:nvSpPr>
        <p:spPr>
          <a:xfrm>
            <a:off x="992777" y="2194438"/>
            <a:ext cx="1045899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FFC000"/>
                </a:solidFill>
              </a:rPr>
              <a:t>Environment provides inputs of raw materials and energy </a:t>
            </a:r>
            <a:r>
              <a:rPr lang="en-US" sz="3200" dirty="0" smtClean="0">
                <a:solidFill>
                  <a:srgbClr val="FFC000"/>
                </a:solidFill>
              </a:rPr>
              <a:t>sources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200" dirty="0" smtClean="0">
                <a:solidFill>
                  <a:srgbClr val="FFC000"/>
                </a:solidFill>
              </a:rPr>
              <a:t>Waste </a:t>
            </a:r>
            <a:r>
              <a:rPr lang="en-US" sz="3200" dirty="0">
                <a:solidFill>
                  <a:srgbClr val="FFC000"/>
                </a:solidFill>
              </a:rPr>
              <a:t>sink for the </a:t>
            </a:r>
            <a:r>
              <a:rPr lang="en-US" sz="3200" dirty="0" smtClean="0">
                <a:solidFill>
                  <a:srgbClr val="FFC000"/>
                </a:solidFill>
              </a:rPr>
              <a:t>economy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200" dirty="0" smtClean="0">
                <a:solidFill>
                  <a:srgbClr val="FFC000"/>
                </a:solidFill>
              </a:rPr>
              <a:t>Direct </a:t>
            </a:r>
            <a:r>
              <a:rPr lang="en-US" sz="3200" dirty="0">
                <a:solidFill>
                  <a:srgbClr val="FFC000"/>
                </a:solidFill>
              </a:rPr>
              <a:t>source of amenity to the </a:t>
            </a:r>
            <a:r>
              <a:rPr lang="en-US" sz="3200" dirty="0" smtClean="0">
                <a:solidFill>
                  <a:srgbClr val="FFC000"/>
                </a:solidFill>
              </a:rPr>
              <a:t>environment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200" dirty="0" smtClean="0">
                <a:solidFill>
                  <a:srgbClr val="FFC000"/>
                </a:solidFill>
              </a:rPr>
              <a:t>Basic </a:t>
            </a:r>
            <a:r>
              <a:rPr lang="en-US" sz="3200" dirty="0">
                <a:solidFill>
                  <a:srgbClr val="FFC000"/>
                </a:solidFill>
              </a:rPr>
              <a:t>life support </a:t>
            </a:r>
            <a:r>
              <a:rPr lang="en-US" sz="3200" dirty="0" smtClean="0">
                <a:solidFill>
                  <a:srgbClr val="FFC000"/>
                </a:solidFill>
              </a:rPr>
              <a:t>services</a:t>
            </a: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r>
              <a:rPr lang="en-US" sz="3200" dirty="0" smtClean="0">
                <a:solidFill>
                  <a:srgbClr val="FFC000"/>
                </a:solidFill>
              </a:rPr>
              <a:t>Climate </a:t>
            </a:r>
            <a:r>
              <a:rPr lang="en-US" sz="3200" dirty="0">
                <a:solidFill>
                  <a:srgbClr val="FFC000"/>
                </a:solidFill>
              </a:rPr>
              <a:t>regulation, operation of water cycle, regulation of atmospheric composition and nutrient cycling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2777" y="363272"/>
            <a:ext cx="101803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+mj-lt"/>
              </a:rPr>
              <a:t>Linkage between the Economy and the Environment</a:t>
            </a:r>
            <a:endParaRPr lang="en-IN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9491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5" name="TextBox 4"/>
          <p:cNvSpPr txBox="1"/>
          <p:nvPr/>
        </p:nvSpPr>
        <p:spPr>
          <a:xfrm>
            <a:off x="1158238" y="444137"/>
            <a:ext cx="10032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 smtClean="0">
                <a:solidFill>
                  <a:schemeClr val="bg1"/>
                </a:solidFill>
                <a:latin typeface="+mj-lt"/>
              </a:rPr>
              <a:t>Role of Environment as a Waste </a:t>
            </a:r>
            <a:r>
              <a:rPr lang="en-IN" sz="4400" b="1" dirty="0">
                <a:solidFill>
                  <a:schemeClr val="bg1"/>
                </a:solidFill>
                <a:latin typeface="+mj-lt"/>
              </a:rPr>
              <a:t>S</a:t>
            </a:r>
            <a:r>
              <a:rPr lang="en-IN" sz="4400" b="1" dirty="0" smtClean="0">
                <a:solidFill>
                  <a:schemeClr val="bg1"/>
                </a:solidFill>
                <a:latin typeface="+mj-lt"/>
              </a:rPr>
              <a:t>ink</a:t>
            </a:r>
            <a:endParaRPr lang="en-IN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8238" y="1419282"/>
            <a:ext cx="10183839" cy="4955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600" dirty="0" smtClean="0">
                <a:solidFill>
                  <a:srgbClr val="FFC000"/>
                </a:solidFill>
              </a:rPr>
              <a:t>May </a:t>
            </a:r>
            <a:r>
              <a:rPr lang="en-US" sz="3600" dirty="0">
                <a:solidFill>
                  <a:srgbClr val="FFC000"/>
                </a:solidFill>
              </a:rPr>
              <a:t>result from production or </a:t>
            </a:r>
            <a:r>
              <a:rPr lang="en-US" sz="3600" dirty="0" smtClean="0">
                <a:solidFill>
                  <a:srgbClr val="FFC000"/>
                </a:solidFill>
              </a:rPr>
              <a:t>consumption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600" dirty="0" smtClean="0">
                <a:solidFill>
                  <a:srgbClr val="FFC000"/>
                </a:solidFill>
              </a:rPr>
              <a:t>In some </a:t>
            </a:r>
            <a:r>
              <a:rPr lang="en-US" sz="3600" dirty="0">
                <a:solidFill>
                  <a:srgbClr val="FFC000"/>
                </a:solidFill>
              </a:rPr>
              <a:t>cases, wastes are biologically or chemically </a:t>
            </a:r>
            <a:r>
              <a:rPr lang="en-US" sz="3600" dirty="0" smtClean="0">
                <a:solidFill>
                  <a:srgbClr val="FFC000"/>
                </a:solidFill>
              </a:rPr>
              <a:t>processed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600" dirty="0" smtClean="0">
                <a:solidFill>
                  <a:srgbClr val="FFC000"/>
                </a:solidFill>
              </a:rPr>
              <a:t>‘Assimilative capacity’ </a:t>
            </a:r>
            <a:r>
              <a:rPr lang="en-US" sz="3600" dirty="0">
                <a:solidFill>
                  <a:srgbClr val="FFC000"/>
                </a:solidFill>
              </a:rPr>
              <a:t>for the </a:t>
            </a:r>
            <a:r>
              <a:rPr lang="en-US" sz="3600" dirty="0" smtClean="0">
                <a:solidFill>
                  <a:srgbClr val="FFC000"/>
                </a:solidFill>
              </a:rPr>
              <a:t>wastes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600" dirty="0" smtClean="0">
                <a:solidFill>
                  <a:srgbClr val="FFC000"/>
                </a:solidFill>
              </a:rPr>
              <a:t>For </a:t>
            </a:r>
            <a:r>
              <a:rPr lang="en-US" sz="3600" dirty="0">
                <a:solidFill>
                  <a:srgbClr val="FFC000"/>
                </a:solidFill>
              </a:rPr>
              <a:t>some inputs, no natural process to transform them into harmless </a:t>
            </a:r>
            <a:r>
              <a:rPr lang="en-US" sz="3600" dirty="0" smtClean="0">
                <a:solidFill>
                  <a:srgbClr val="FFC000"/>
                </a:solidFill>
              </a:rPr>
              <a:t>substances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600" dirty="0" smtClean="0">
                <a:solidFill>
                  <a:srgbClr val="FFC000"/>
                </a:solidFill>
              </a:rPr>
              <a:t>Cumulative and conservative pollutants</a:t>
            </a: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r>
              <a:rPr lang="en-US" sz="3200" dirty="0" smtClean="0">
                <a:solidFill>
                  <a:srgbClr val="FFC000"/>
                </a:solidFill>
              </a:rPr>
              <a:t>Examples- Metals</a:t>
            </a:r>
            <a:r>
              <a:rPr lang="en-US" sz="3200" dirty="0">
                <a:solidFill>
                  <a:srgbClr val="FFC000"/>
                </a:solidFill>
              </a:rPr>
              <a:t>, DDTs, PCBs</a:t>
            </a:r>
          </a:p>
          <a:p>
            <a:endParaRPr lang="en-IN" sz="3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71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5" name="TextBox 4"/>
          <p:cNvSpPr txBox="1"/>
          <p:nvPr/>
        </p:nvSpPr>
        <p:spPr>
          <a:xfrm>
            <a:off x="1079862" y="283345"/>
            <a:ext cx="98668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 smtClean="0">
                <a:solidFill>
                  <a:schemeClr val="bg1"/>
                </a:solidFill>
                <a:latin typeface="+mj-lt"/>
              </a:rPr>
              <a:t>Role of Environment as a Waste </a:t>
            </a:r>
            <a:r>
              <a:rPr lang="en-IN" sz="4400" b="1" dirty="0">
                <a:solidFill>
                  <a:schemeClr val="bg1"/>
                </a:solidFill>
                <a:latin typeface="+mj-lt"/>
              </a:rPr>
              <a:t>S</a:t>
            </a:r>
            <a:r>
              <a:rPr lang="en-IN" sz="4400" b="1" dirty="0" smtClean="0">
                <a:solidFill>
                  <a:schemeClr val="bg1"/>
                </a:solidFill>
                <a:latin typeface="+mj-lt"/>
              </a:rPr>
              <a:t>ink</a:t>
            </a:r>
            <a:endParaRPr lang="en-IN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9862" y="1254991"/>
            <a:ext cx="10276115" cy="5345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200" dirty="0" smtClean="0">
                <a:solidFill>
                  <a:srgbClr val="FFC000"/>
                </a:solidFill>
              </a:rPr>
              <a:t>For </a:t>
            </a:r>
            <a:r>
              <a:rPr lang="en-US" sz="3200" dirty="0">
                <a:solidFill>
                  <a:srgbClr val="FFC000"/>
                </a:solidFill>
              </a:rPr>
              <a:t>cumulative pollutants, the stock in any period t* is-</a:t>
            </a:r>
          </a:p>
          <a:p>
            <a:pPr algn="just">
              <a:buNone/>
            </a:pPr>
            <a:r>
              <a:rPr lang="en-US" sz="3200" dirty="0">
                <a:solidFill>
                  <a:srgbClr val="FFC000"/>
                </a:solidFill>
              </a:rPr>
              <a:t>              </a:t>
            </a:r>
            <a:r>
              <a:rPr lang="en-US" sz="3200" dirty="0" smtClean="0">
                <a:solidFill>
                  <a:srgbClr val="FFC000"/>
                </a:solidFill>
              </a:rPr>
              <a:t>     t=t</a:t>
            </a:r>
            <a:r>
              <a:rPr lang="en-US" sz="3200" dirty="0">
                <a:solidFill>
                  <a:srgbClr val="FFC000"/>
                </a:solidFill>
              </a:rPr>
              <a:t>*</a:t>
            </a:r>
          </a:p>
          <a:p>
            <a:pPr algn="just">
              <a:buNone/>
            </a:pPr>
            <a:r>
              <a:rPr lang="en-US" sz="3200" dirty="0">
                <a:solidFill>
                  <a:srgbClr val="FFC000"/>
                </a:solidFill>
              </a:rPr>
              <a:t>	</a:t>
            </a:r>
            <a:r>
              <a:rPr lang="en-US" sz="3200" dirty="0" smtClean="0">
                <a:solidFill>
                  <a:srgbClr val="FFC000"/>
                </a:solidFill>
              </a:rPr>
              <a:t>S</a:t>
            </a:r>
            <a:r>
              <a:rPr lang="en-US" sz="3200" baseline="-25000" dirty="0" smtClean="0">
                <a:solidFill>
                  <a:srgbClr val="FFC000"/>
                </a:solidFill>
              </a:rPr>
              <a:t>t*</a:t>
            </a:r>
            <a:r>
              <a:rPr lang="en-US" sz="3200" baseline="30000" dirty="0" smtClean="0">
                <a:solidFill>
                  <a:srgbClr val="FFC000"/>
                </a:solidFill>
              </a:rPr>
              <a:t>c</a:t>
            </a:r>
            <a:r>
              <a:rPr lang="en-US" sz="3200" dirty="0" smtClean="0">
                <a:solidFill>
                  <a:srgbClr val="FFC000"/>
                </a:solidFill>
              </a:rPr>
              <a:t> </a:t>
            </a:r>
            <a:r>
              <a:rPr lang="en-US" sz="3200" dirty="0">
                <a:solidFill>
                  <a:srgbClr val="FFC000"/>
                </a:solidFill>
              </a:rPr>
              <a:t>= ∑F</a:t>
            </a:r>
            <a:r>
              <a:rPr lang="en-US" sz="3200" baseline="-25000" dirty="0">
                <a:solidFill>
                  <a:srgbClr val="FFC000"/>
                </a:solidFill>
              </a:rPr>
              <a:t>t</a:t>
            </a:r>
            <a:r>
              <a:rPr lang="en-US" sz="3200" dirty="0">
                <a:solidFill>
                  <a:srgbClr val="FFC000"/>
                </a:solidFill>
              </a:rPr>
              <a:t>----------------------› (2</a:t>
            </a:r>
            <a:r>
              <a:rPr lang="en-US" sz="3200" dirty="0" smtClean="0">
                <a:solidFill>
                  <a:srgbClr val="FFC000"/>
                </a:solidFill>
              </a:rPr>
              <a:t>)</a:t>
            </a:r>
            <a:endParaRPr lang="en-US" sz="3200" dirty="0">
              <a:solidFill>
                <a:srgbClr val="FFC000"/>
              </a:solidFill>
            </a:endParaRPr>
          </a:p>
          <a:p>
            <a:pPr algn="just">
              <a:buNone/>
            </a:pPr>
            <a:r>
              <a:rPr lang="en-US" sz="3200" dirty="0">
                <a:solidFill>
                  <a:srgbClr val="FFC000"/>
                </a:solidFill>
              </a:rPr>
              <a:t>  		  </a:t>
            </a:r>
            <a:r>
              <a:rPr lang="en-US" sz="3200" dirty="0" smtClean="0">
                <a:solidFill>
                  <a:srgbClr val="FFC000"/>
                </a:solidFill>
              </a:rPr>
              <a:t>t</a:t>
            </a:r>
            <a:r>
              <a:rPr lang="en-US" sz="3200" baseline="-25000" dirty="0" smtClean="0">
                <a:solidFill>
                  <a:srgbClr val="FFC000"/>
                </a:solidFill>
              </a:rPr>
              <a:t>o</a:t>
            </a:r>
          </a:p>
          <a:p>
            <a:pPr algn="just">
              <a:buNone/>
            </a:pPr>
            <a:r>
              <a:rPr lang="en-US" sz="3200" baseline="-25000" dirty="0">
                <a:solidFill>
                  <a:srgbClr val="FFC000"/>
                </a:solidFill>
              </a:rPr>
              <a:t>	</a:t>
            </a:r>
            <a:r>
              <a:rPr lang="en-US" sz="3200" dirty="0">
                <a:solidFill>
                  <a:srgbClr val="FFC000"/>
                </a:solidFill>
              </a:rPr>
              <a:t> F</a:t>
            </a:r>
            <a:r>
              <a:rPr lang="en-US" sz="3200" baseline="-25000" dirty="0">
                <a:solidFill>
                  <a:srgbClr val="FFC000"/>
                </a:solidFill>
              </a:rPr>
              <a:t>t</a:t>
            </a:r>
            <a:r>
              <a:rPr lang="en-US" sz="3200" dirty="0">
                <a:solidFill>
                  <a:srgbClr val="FFC000"/>
                </a:solidFill>
              </a:rPr>
              <a:t>= Flow of pollutants </a:t>
            </a:r>
            <a:endParaRPr lang="en-US" sz="3200" baseline="-25000" dirty="0" smtClean="0">
              <a:solidFill>
                <a:srgbClr val="FFC000"/>
              </a:solidFill>
            </a:endParaRPr>
          </a:p>
          <a:p>
            <a:pPr algn="just">
              <a:buNone/>
            </a:pPr>
            <a:endParaRPr lang="en-US" sz="3200" baseline="-25000" dirty="0">
              <a:solidFill>
                <a:srgbClr val="FFC000"/>
              </a:solidFill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FFC000"/>
                </a:solidFill>
              </a:rPr>
              <a:t>For degradable pollutants, the stock in any time period </a:t>
            </a:r>
            <a:r>
              <a:rPr lang="en-US" sz="3200" i="1" dirty="0">
                <a:solidFill>
                  <a:srgbClr val="FFC000"/>
                </a:solidFill>
              </a:rPr>
              <a:t>‘t’</a:t>
            </a:r>
            <a:r>
              <a:rPr lang="en-US" sz="3200" dirty="0">
                <a:solidFill>
                  <a:srgbClr val="FFC000"/>
                </a:solidFill>
              </a:rPr>
              <a:t> is given by-</a:t>
            </a:r>
          </a:p>
          <a:p>
            <a:pPr algn="just">
              <a:buNone/>
            </a:pPr>
            <a:r>
              <a:rPr lang="en-US" sz="3200" dirty="0">
                <a:solidFill>
                  <a:srgbClr val="FFC000"/>
                </a:solidFill>
              </a:rPr>
              <a:t>	</a:t>
            </a:r>
            <a:r>
              <a:rPr lang="en-US" sz="3200" dirty="0" err="1">
                <a:solidFill>
                  <a:srgbClr val="FFC000"/>
                </a:solidFill>
              </a:rPr>
              <a:t>S</a:t>
            </a:r>
            <a:r>
              <a:rPr lang="en-US" sz="3200" baseline="-25000" dirty="0" err="1">
                <a:solidFill>
                  <a:srgbClr val="FFC000"/>
                </a:solidFill>
              </a:rPr>
              <a:t>t</a:t>
            </a:r>
            <a:r>
              <a:rPr lang="en-US" sz="3200" baseline="30000" dirty="0" err="1">
                <a:solidFill>
                  <a:srgbClr val="FFC000"/>
                </a:solidFill>
              </a:rPr>
              <a:t>a</a:t>
            </a:r>
            <a:r>
              <a:rPr lang="en-US" sz="3200" dirty="0">
                <a:solidFill>
                  <a:srgbClr val="FFC000"/>
                </a:solidFill>
              </a:rPr>
              <a:t> = F</a:t>
            </a:r>
            <a:r>
              <a:rPr lang="en-US" sz="3200" baseline="-25000" dirty="0">
                <a:solidFill>
                  <a:srgbClr val="FFC000"/>
                </a:solidFill>
              </a:rPr>
              <a:t>t</a:t>
            </a:r>
            <a:r>
              <a:rPr lang="en-US" sz="3200" dirty="0">
                <a:solidFill>
                  <a:srgbClr val="FFC000"/>
                </a:solidFill>
              </a:rPr>
              <a:t>–A</a:t>
            </a:r>
            <a:r>
              <a:rPr lang="en-US" sz="3200" baseline="-25000" dirty="0">
                <a:solidFill>
                  <a:srgbClr val="FFC000"/>
                </a:solidFill>
              </a:rPr>
              <a:t>t</a:t>
            </a:r>
            <a:r>
              <a:rPr lang="en-US" sz="3200" dirty="0">
                <a:solidFill>
                  <a:srgbClr val="FFC000"/>
                </a:solidFill>
              </a:rPr>
              <a:t>----------------------› (1</a:t>
            </a:r>
            <a:r>
              <a:rPr lang="en-US" sz="3200" dirty="0" smtClean="0">
                <a:solidFill>
                  <a:srgbClr val="FFC000"/>
                </a:solidFill>
              </a:rPr>
              <a:t>)</a:t>
            </a:r>
            <a:r>
              <a:rPr lang="en-US" sz="3200" dirty="0">
                <a:solidFill>
                  <a:srgbClr val="FFC000"/>
                </a:solidFill>
              </a:rPr>
              <a:t>		</a:t>
            </a:r>
          </a:p>
          <a:p>
            <a:pPr algn="just">
              <a:buNone/>
            </a:pPr>
            <a:r>
              <a:rPr lang="en-US" sz="3200" dirty="0">
                <a:solidFill>
                  <a:srgbClr val="FFC000"/>
                </a:solidFill>
              </a:rPr>
              <a:t>	</a:t>
            </a:r>
            <a:r>
              <a:rPr lang="en-US" sz="3200" dirty="0" smtClean="0">
                <a:solidFill>
                  <a:srgbClr val="FFC000"/>
                </a:solidFill>
              </a:rPr>
              <a:t>A=Amount </a:t>
            </a:r>
            <a:r>
              <a:rPr lang="en-US" sz="3200" dirty="0">
                <a:solidFill>
                  <a:srgbClr val="FFC000"/>
                </a:solidFill>
              </a:rPr>
              <a:t>assimilated in any period</a:t>
            </a:r>
          </a:p>
          <a:p>
            <a:pPr algn="just">
              <a:buNone/>
            </a:pPr>
            <a:endParaRPr lang="en-IN" sz="3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48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26A71AF-4CF2-4B95-BFB6-5C27500258C6}">
  <ds:schemaRefs>
    <ds:schemaRef ds:uri="http://purl.org/dc/elements/1.1/"/>
    <ds:schemaRef ds:uri="http://schemas.microsoft.com/office/2006/documentManagement/types"/>
    <ds:schemaRef ds:uri="http://www.w3.org/XML/1998/namespace"/>
    <ds:schemaRef ds:uri="http://purl.org/dc/dcmitype/"/>
    <ds:schemaRef ds:uri="16c05727-aa75-4e4a-9b5f-8a80a1165891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0</TotalTime>
  <Words>754</Words>
  <Application>Microsoft Office PowerPoint</Application>
  <PresentationFormat>Widescreen</PresentationFormat>
  <Paragraphs>139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Corbel</vt:lpstr>
      <vt:lpstr>Franklin Gothic Book</vt:lpstr>
      <vt:lpstr>Georgia</vt:lpstr>
      <vt:lpstr>Gill Sans MT</vt:lpstr>
      <vt:lpstr>Times New Roman</vt:lpstr>
      <vt:lpstr>Verdana</vt:lpstr>
      <vt:lpstr>Wingdings</vt:lpstr>
      <vt:lpstr>Office Theme</vt:lpstr>
      <vt:lpstr> HS 229: Environmental Economics </vt:lpstr>
      <vt:lpstr>The Economy and the Environment </vt:lpstr>
      <vt:lpstr>Environmental Economics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N. Hanley, J. F. Shogren and B. White, An Introduction to Environmental Economics, Oxford University Press, 2001   N. Hanley, J. F. Shogren and B. White, Environmental Economics: In Theory &amp; Practice, 2nd Revised edition, Palgrave MacMillan, 2006 </vt:lpstr>
      <vt:lpstr>THANK YOU!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2020-09-08T08:10:05Z</dcterms:created>
  <dcterms:modified xsi:type="dcterms:W3CDTF">2023-07-31T05:06:06Z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